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327" r:id="rId2"/>
    <p:sldId id="323" r:id="rId3"/>
    <p:sldId id="325" r:id="rId4"/>
    <p:sldId id="324" r:id="rId5"/>
    <p:sldId id="322" r:id="rId6"/>
    <p:sldId id="321" r:id="rId7"/>
    <p:sldId id="320" r:id="rId8"/>
    <p:sldId id="329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Styl Středně sytá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6D9F66E-5EB9-4882-86FB-DCBF35E3C3E4}" styleName="Střední styl 4 – zvýraznění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1D9F4-0A93-4988-9B34-1ED0DD84BDA3}" type="datetimeFigureOut">
              <a:rPr lang="cs-CZ" smtClean="0"/>
              <a:t>25.11.2012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3A52-AFE1-4A81-A823-EFA6A68256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97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3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9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01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1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19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3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7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25.11.2012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7%20&#268;j%20-%20Balady%20-%20b&#225;snick&#233;%20figury%20&#269;.%202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Balady – básnické figury č. 2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VY_32_inovace_17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Březen  2012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– lyrickoepické žánry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Anotace:    </a:t>
            </a:r>
            <a:r>
              <a:rPr lang="cs-CZ" sz="1600" dirty="0">
                <a:solidFill>
                  <a:prstClr val="black"/>
                </a:solidFill>
              </a:rPr>
              <a:t>Představení  díla K. J. Erbena, práce se sbírkou Kytice  (balada </a:t>
            </a:r>
            <a:r>
              <a:rPr lang="cs-CZ" sz="1600" dirty="0" smtClean="0">
                <a:solidFill>
                  <a:prstClr val="black"/>
                </a:solidFill>
              </a:rPr>
              <a:t>Vodník</a:t>
            </a:r>
            <a:r>
              <a:rPr lang="cs-CZ" sz="1600" smtClean="0">
                <a:solidFill>
                  <a:prstClr val="black"/>
                </a:solidFill>
              </a:rPr>
              <a:t>, </a:t>
            </a:r>
            <a:r>
              <a:rPr lang="cs-CZ" sz="1600" smtClean="0">
                <a:solidFill>
                  <a:prstClr val="black"/>
                </a:solidFill>
              </a:rPr>
              <a:t>1. </a:t>
            </a:r>
            <a:r>
              <a:rPr lang="cs-CZ" sz="1600" dirty="0" smtClean="0">
                <a:solidFill>
                  <a:prstClr val="black"/>
                </a:solidFill>
              </a:rPr>
              <a:t>a 2. zpěv), </a:t>
            </a:r>
            <a:r>
              <a:rPr lang="cs-CZ" sz="1600" dirty="0">
                <a:solidFill>
                  <a:prstClr val="black"/>
                </a:solidFill>
              </a:rPr>
              <a:t>procvičování básnických figur, možnost využití pracovních listů,  </a:t>
            </a:r>
            <a:r>
              <a:rPr lang="cs-CZ" sz="1600" dirty="0" smtClean="0">
                <a:solidFill>
                  <a:prstClr val="black"/>
                </a:solidFill>
              </a:rPr>
              <a:t>kvízu</a:t>
            </a:r>
            <a:r>
              <a:rPr lang="cs-CZ" sz="1600" dirty="0">
                <a:solidFill>
                  <a:prstClr val="black"/>
                </a:solidFill>
              </a:rPr>
              <a:t>.</a:t>
            </a:r>
          </a:p>
          <a:p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437112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62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23568" y="1584176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7" name="Obdélník 6"/>
          <p:cNvSpPr/>
          <p:nvPr/>
        </p:nvSpPr>
        <p:spPr>
          <a:xfrm>
            <a:off x="4700030" y="53486"/>
            <a:ext cx="4211139" cy="1686672"/>
          </a:xfrm>
          <a:prstGeom prst="rect">
            <a:avLst/>
          </a:prstGeom>
          <a:solidFill>
            <a:srgbClr val="7030A0"/>
          </a:solidFill>
          <a:ln w="762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 smtClean="0">
                <a:solidFill>
                  <a:schemeClr val="bg1"/>
                </a:solidFill>
              </a:rPr>
              <a:t>Opakování slova na začátku několika veršů.</a:t>
            </a:r>
            <a:endParaRPr lang="cs-CZ" sz="3200" b="1" dirty="0">
              <a:solidFill>
                <a:schemeClr val="bg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9291" y="1740158"/>
            <a:ext cx="4306764" cy="1744719"/>
          </a:xfrm>
          <a:prstGeom prst="rect">
            <a:avLst/>
          </a:prstGeom>
          <a:solidFill>
            <a:srgbClr val="FFC000"/>
          </a:solidFill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5400" b="1" dirty="0">
                <a:solidFill>
                  <a:schemeClr val="tx1"/>
                </a:solidFill>
              </a:rPr>
              <a:t>E</a:t>
            </a:r>
            <a:r>
              <a:rPr lang="cs-CZ" sz="5400" b="1" dirty="0" smtClean="0">
                <a:solidFill>
                  <a:schemeClr val="tx1"/>
                </a:solidFill>
              </a:rPr>
              <a:t>pizeuxis</a:t>
            </a:r>
            <a:endParaRPr lang="cs-CZ" sz="5400" b="1" dirty="0">
              <a:solidFill>
                <a:schemeClr val="tx1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9854" y="0"/>
            <a:ext cx="4314373" cy="1737090"/>
          </a:xfrm>
          <a:prstGeom prst="rect">
            <a:avLst/>
          </a:prstGeom>
          <a:solidFill>
            <a:srgbClr val="FFC0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tx1"/>
                </a:solidFill>
              </a:rPr>
              <a:t>Anafora</a:t>
            </a:r>
            <a:endParaRPr lang="cs-CZ" sz="5400" b="1" dirty="0">
              <a:solidFill>
                <a:schemeClr val="tx1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699787" y="116395"/>
            <a:ext cx="4150375" cy="1755576"/>
          </a:xfrm>
          <a:prstGeom prst="rect">
            <a:avLst/>
          </a:prstGeom>
          <a:solidFill>
            <a:srgbClr val="FF0000"/>
          </a:solidFill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200" b="1" dirty="0" smtClean="0">
                <a:solidFill>
                  <a:schemeClr val="bg1"/>
                </a:solidFill>
              </a:rPr>
              <a:t>Opakování slova v jednom verši těsně po sobě.</a:t>
            </a:r>
            <a:endParaRPr lang="cs-CZ" sz="3200" b="1" dirty="0">
              <a:solidFill>
                <a:schemeClr val="bg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19854" y="3519648"/>
            <a:ext cx="4314373" cy="1584176"/>
          </a:xfrm>
          <a:prstGeom prst="rect">
            <a:avLst/>
          </a:prstGeom>
          <a:solidFill>
            <a:srgbClr val="FFC000"/>
          </a:solidFill>
          <a:ln w="76200"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tx1"/>
                </a:solidFill>
              </a:rPr>
              <a:t>Epifora</a:t>
            </a:r>
            <a:endParaRPr lang="cs-CZ" sz="5400" b="1" dirty="0">
              <a:solidFill>
                <a:schemeClr val="tx1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4730410" y="53486"/>
            <a:ext cx="4150377" cy="1754057"/>
          </a:xfrm>
          <a:prstGeom prst="rect">
            <a:avLst/>
          </a:prstGeom>
          <a:solidFill>
            <a:srgbClr val="00B0F0"/>
          </a:solidFill>
          <a:ln w="76200">
            <a:solidFill>
              <a:srgbClr val="0000CC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 smtClean="0">
                <a:solidFill>
                  <a:schemeClr val="bg1"/>
                </a:solidFill>
              </a:rPr>
              <a:t>Opakování slova na konci dvou po sobě jdoucích veršů.</a:t>
            </a:r>
            <a:endParaRPr lang="cs-CZ" sz="3200" b="1" dirty="0">
              <a:solidFill>
                <a:schemeClr val="bg1"/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19854" y="5103824"/>
            <a:ext cx="4314373" cy="1749706"/>
          </a:xfrm>
          <a:prstGeom prst="rect">
            <a:avLst/>
          </a:prstGeom>
          <a:solidFill>
            <a:srgbClr val="FFC000"/>
          </a:solidFill>
          <a:ln w="76200">
            <a:solidFill>
              <a:srgbClr val="FF000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tx1"/>
                </a:solidFill>
              </a:rPr>
              <a:t>Epanastrofa</a:t>
            </a:r>
            <a:endParaRPr lang="cs-CZ" sz="5400" b="1" dirty="0">
              <a:solidFill>
                <a:schemeClr val="tx1"/>
              </a:solidFill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4700029" y="94769"/>
            <a:ext cx="4150374" cy="1915934"/>
          </a:xfrm>
          <a:prstGeom prst="rect">
            <a:avLst/>
          </a:prstGeom>
          <a:solidFill>
            <a:srgbClr val="92D050"/>
          </a:solidFill>
          <a:ln w="76200">
            <a:solidFill>
              <a:srgbClr val="0000CC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Opakování slova na konci jednoho a na začátku následujícího verše.</a:t>
            </a:r>
            <a:endParaRPr lang="cs-CZ" sz="3200" b="1" dirty="0">
              <a:solidFill>
                <a:schemeClr val="tx1"/>
              </a:solidFill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4572000" y="3212976"/>
            <a:ext cx="4314373" cy="3177250"/>
          </a:xfrm>
          <a:prstGeom prst="rect">
            <a:avLst/>
          </a:prstGeom>
          <a:solidFill>
            <a:schemeClr val="tx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bg1"/>
                </a:solidFill>
              </a:rPr>
              <a:t>Básnické figury</a:t>
            </a:r>
            <a:endParaRPr lang="cs-CZ" sz="5400" b="1" dirty="0">
              <a:solidFill>
                <a:schemeClr val="bg1"/>
              </a:solidFill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4585561" y="35873"/>
            <a:ext cx="4314373" cy="3177250"/>
          </a:xfrm>
          <a:prstGeom prst="rect">
            <a:avLst/>
          </a:prstGeom>
          <a:solidFill>
            <a:schemeClr val="tx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bg1"/>
                </a:solidFill>
              </a:rPr>
              <a:t>Opakování slov</a:t>
            </a:r>
            <a:endParaRPr lang="cs-CZ" sz="5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Uživatel\AppData\Local\Microsoft\Windows\Temporary Internet Files\Content.IE5\VE8VLRBH\MC900441322[2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187" y="2113277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82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-0.00324 L 0.00243 0.48704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2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361 0.00579 L 0.00555 0.7409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3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59259E-6 L 0.0033 0.23958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1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1" grpId="1" animBg="1"/>
      <p:bldP spid="12" grpId="0" animBg="1"/>
      <p:bldP spid="13" grpId="0" animBg="1"/>
      <p:bldP spid="13" grpId="1" animBg="1"/>
      <p:bldP spid="14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K. J. Erben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u="sng" dirty="0" smtClean="0">
                <a:solidFill>
                  <a:srgbClr val="0000CC"/>
                </a:solidFill>
              </a:rPr>
              <a:t>Kytice z pověstí národních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  </a:t>
            </a:r>
            <a:r>
              <a:rPr lang="cs-CZ" sz="4400" b="1" u="sng" dirty="0" smtClean="0"/>
              <a:t>Práce s textem</a:t>
            </a:r>
            <a:r>
              <a:rPr lang="cs-CZ" sz="4400" b="1" dirty="0" smtClean="0"/>
              <a:t>: Vyhledejte básnické  </a:t>
            </a:r>
          </a:p>
          <a:p>
            <a:r>
              <a:rPr lang="cs-CZ" sz="4400" b="1" dirty="0"/>
              <a:t> </a:t>
            </a:r>
            <a:r>
              <a:rPr lang="cs-CZ" sz="4400" b="1" dirty="0" smtClean="0"/>
              <a:t> figury v baladě Vodník?</a:t>
            </a:r>
          </a:p>
          <a:p>
            <a:r>
              <a:rPr lang="cs-CZ" sz="4400" b="1" dirty="0" smtClean="0"/>
              <a:t>  Zapište je:</a:t>
            </a:r>
          </a:p>
          <a:p>
            <a:r>
              <a:rPr lang="cs-CZ" sz="4400" b="1" dirty="0" smtClean="0"/>
              <a:t>_____________   _______________</a:t>
            </a:r>
          </a:p>
          <a:p>
            <a:r>
              <a:rPr lang="cs-CZ" sz="4400" b="1" dirty="0" smtClean="0"/>
              <a:t>_____________   _______________</a:t>
            </a:r>
          </a:p>
          <a:p>
            <a:r>
              <a:rPr lang="cs-CZ" sz="4400" b="1" dirty="0" smtClean="0"/>
              <a:t>_____________   _______________</a:t>
            </a:r>
          </a:p>
          <a:p>
            <a:r>
              <a:rPr lang="cs-CZ" sz="4400" b="1" dirty="0" smtClean="0"/>
              <a:t>_____________   _______________</a:t>
            </a:r>
            <a:endParaRPr lang="cs-CZ" sz="4400" b="1" dirty="0"/>
          </a:p>
        </p:txBody>
      </p:sp>
      <p:pic>
        <p:nvPicPr>
          <p:cNvPr id="5" name="Picture 2" descr="C:\Users\Uživatel\AppData\Local\Microsoft\Windows\Temporary Internet Files\Content.IE5\99S023JD\MC90033816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81627">
            <a:off x="92194" y="-18239"/>
            <a:ext cx="1413547" cy="155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95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0"/>
                            </p:stCondLst>
                            <p:childTnLst>
                              <p:par>
                                <p:cTn id="5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K. J. Erben - řešení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u="sng" dirty="0" smtClean="0">
                <a:solidFill>
                  <a:srgbClr val="0000CC"/>
                </a:solidFill>
              </a:rPr>
              <a:t>Kytice z pověstí národních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  Vyhledejte básnické figury v baladě    </a:t>
            </a:r>
          </a:p>
          <a:p>
            <a:r>
              <a:rPr lang="cs-CZ" sz="4400" b="1" dirty="0"/>
              <a:t> </a:t>
            </a:r>
            <a:r>
              <a:rPr lang="cs-CZ" sz="4400" b="1" dirty="0" smtClean="0"/>
              <a:t> Vodník?</a:t>
            </a:r>
          </a:p>
          <a:p>
            <a:r>
              <a:rPr lang="cs-CZ" sz="4400" b="1" dirty="0" smtClean="0"/>
              <a:t>  Zapište je:</a:t>
            </a:r>
          </a:p>
          <a:p>
            <a:r>
              <a:rPr lang="cs-CZ" sz="4400" b="1" dirty="0" smtClean="0"/>
              <a:t>_____________   _______________</a:t>
            </a:r>
          </a:p>
          <a:p>
            <a:r>
              <a:rPr lang="cs-CZ" sz="4400" b="1" dirty="0" smtClean="0"/>
              <a:t>_____________   _______________</a:t>
            </a:r>
          </a:p>
          <a:p>
            <a:r>
              <a:rPr lang="cs-CZ" sz="4400" b="1" dirty="0" smtClean="0"/>
              <a:t>_____________   _______________</a:t>
            </a:r>
          </a:p>
          <a:p>
            <a:r>
              <a:rPr lang="cs-CZ" sz="4400" b="1" dirty="0" smtClean="0"/>
              <a:t>_____________   _______________</a:t>
            </a:r>
            <a:endParaRPr lang="cs-CZ" sz="4400" b="1" dirty="0"/>
          </a:p>
        </p:txBody>
      </p:sp>
      <p:sp>
        <p:nvSpPr>
          <p:cNvPr id="5" name="TextovéPole 4"/>
          <p:cNvSpPr txBox="1"/>
          <p:nvPr/>
        </p:nvSpPr>
        <p:spPr>
          <a:xfrm>
            <a:off x="611559" y="3789040"/>
            <a:ext cx="3600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Šiju, šiju </a:t>
            </a:r>
            <a:r>
              <a:rPr lang="cs-CZ" sz="3200" b="1" dirty="0" smtClean="0"/>
              <a:t>si botičky</a:t>
            </a:r>
            <a:endParaRPr lang="cs-CZ" sz="3200" b="1" dirty="0"/>
          </a:p>
        </p:txBody>
      </p:sp>
      <p:sp>
        <p:nvSpPr>
          <p:cNvPr id="6" name="TextovéPole 5"/>
          <p:cNvSpPr txBox="1"/>
          <p:nvPr/>
        </p:nvSpPr>
        <p:spPr>
          <a:xfrm rot="10800000" flipV="1">
            <a:off x="611560" y="4518977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Šiju, šiju </a:t>
            </a:r>
            <a:r>
              <a:rPr lang="cs-CZ" sz="3200" b="1" dirty="0" smtClean="0"/>
              <a:t>si kabátek:</a:t>
            </a:r>
            <a:endParaRPr lang="cs-CZ" sz="3200" b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611559" y="5202317"/>
            <a:ext cx="4536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Ach</a:t>
            </a:r>
            <a:r>
              <a:rPr lang="cs-CZ" sz="3200" b="1" dirty="0" smtClean="0">
                <a:solidFill>
                  <a:srgbClr val="FF0000"/>
                </a:solidFill>
              </a:rPr>
              <a:t> nechoď, nechoď</a:t>
            </a:r>
            <a:r>
              <a:rPr lang="cs-CZ" sz="3200" b="1" dirty="0" smtClean="0"/>
              <a:t>…</a:t>
            </a:r>
            <a:endParaRPr lang="cs-CZ" sz="3200" b="1" dirty="0"/>
          </a:p>
        </p:txBody>
      </p:sp>
      <p:sp>
        <p:nvSpPr>
          <p:cNvPr id="8" name="TextovéPole 7"/>
          <p:cNvSpPr txBox="1"/>
          <p:nvPr/>
        </p:nvSpPr>
        <p:spPr>
          <a:xfrm rot="10800000" flipV="1">
            <a:off x="611558" y="5877602"/>
            <a:ext cx="3896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0000CC"/>
                </a:solidFill>
              </a:rPr>
              <a:t>anafora</a:t>
            </a:r>
            <a:endParaRPr lang="cs-CZ" sz="3200" b="1" dirty="0">
              <a:solidFill>
                <a:srgbClr val="0000CC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 rot="10800000" flipH="1" flipV="1">
            <a:off x="4355976" y="3219758"/>
            <a:ext cx="47880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3200" b="1" dirty="0">
              <a:solidFill>
                <a:srgbClr val="FF0000"/>
              </a:solidFill>
            </a:endParaRPr>
          </a:p>
          <a:p>
            <a:r>
              <a:rPr lang="cs-CZ" sz="3200" b="1" dirty="0" smtClean="0">
                <a:solidFill>
                  <a:srgbClr val="FF0000"/>
                </a:solidFill>
              </a:rPr>
              <a:t>k jezeru  vždy ji cos</a:t>
            </a:r>
            <a:r>
              <a:rPr lang="cs-CZ" sz="3200" b="1" dirty="0" smtClean="0"/>
              <a:t> pohání,</a:t>
            </a:r>
            <a:endParaRPr lang="cs-CZ" sz="3200" b="1" dirty="0"/>
          </a:p>
        </p:txBody>
      </p:sp>
      <p:sp>
        <p:nvSpPr>
          <p:cNvPr id="10" name="TextovéPole 9"/>
          <p:cNvSpPr txBox="1"/>
          <p:nvPr/>
        </p:nvSpPr>
        <p:spPr>
          <a:xfrm rot="10800000" flipH="1" flipV="1">
            <a:off x="4355977" y="4418188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>
                <a:solidFill>
                  <a:srgbClr val="FF0000"/>
                </a:solidFill>
              </a:rPr>
              <a:t>k</a:t>
            </a:r>
            <a:r>
              <a:rPr lang="cs-CZ" sz="3200" b="1" dirty="0" smtClean="0">
                <a:solidFill>
                  <a:srgbClr val="FF0000"/>
                </a:solidFill>
              </a:rPr>
              <a:t> jezeru vždy ji cos </a:t>
            </a:r>
            <a:r>
              <a:rPr lang="cs-CZ" sz="3200" b="1" dirty="0" smtClean="0"/>
              <a:t>nutí,</a:t>
            </a:r>
            <a:endParaRPr lang="cs-CZ" sz="3200" b="1" dirty="0"/>
          </a:p>
        </p:txBody>
      </p:sp>
      <p:sp>
        <p:nvSpPr>
          <p:cNvPr id="11" name="TextovéPole 10"/>
          <p:cNvSpPr txBox="1"/>
          <p:nvPr/>
        </p:nvSpPr>
        <p:spPr>
          <a:xfrm flipH="1">
            <a:off x="4932040" y="5229235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       </a:t>
            </a:r>
            <a:r>
              <a:rPr lang="cs-CZ" sz="3200" b="1" dirty="0" smtClean="0">
                <a:solidFill>
                  <a:srgbClr val="0000CC"/>
                </a:solidFill>
              </a:rPr>
              <a:t>epizeuxis</a:t>
            </a:r>
            <a:endParaRPr lang="cs-CZ" sz="3200" b="1" dirty="0">
              <a:solidFill>
                <a:srgbClr val="0000CC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 flipH="1">
            <a:off x="3131840" y="5817736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         </a:t>
            </a:r>
            <a:r>
              <a:rPr lang="cs-CZ" sz="3200" b="1" dirty="0" smtClean="0">
                <a:solidFill>
                  <a:srgbClr val="006600"/>
                </a:solidFill>
              </a:rPr>
              <a:t>Chybí: epifora, epanastrofa</a:t>
            </a:r>
            <a:endParaRPr lang="cs-CZ" sz="3200" b="1" dirty="0">
              <a:solidFill>
                <a:srgbClr val="006600"/>
              </a:solidFill>
            </a:endParaRPr>
          </a:p>
        </p:txBody>
      </p:sp>
      <p:pic>
        <p:nvPicPr>
          <p:cNvPr id="13" name="Picture 2" descr="C:\Users\Uživatel\AppData\Local\Microsoft\Windows\Temporary Internet Files\Content.IE5\99S023JD\MC90033816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81627">
            <a:off x="61031" y="27109"/>
            <a:ext cx="1415740" cy="156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60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5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500"/>
                            </p:stCondLst>
                            <p:childTnLst>
                              <p:par>
                                <p:cTn id="6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000"/>
                            </p:stCondLst>
                            <p:childTnLst>
                              <p:par>
                                <p:cTn id="7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6500"/>
                            </p:stCondLst>
                            <p:childTnLst>
                              <p:par>
                                <p:cTn id="7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7000"/>
                            </p:stCondLst>
                            <p:childTnLst>
                              <p:par>
                                <p:cTn id="79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-0.4566 0.1048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30" y="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9000"/>
                            </p:stCondLst>
                            <p:childTnLst>
                              <p:par>
                                <p:cTn id="8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7407E-6 L 0.59948 -0.09467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65" y="-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1000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000"/>
                            </p:stCondLst>
                            <p:childTnLst>
                              <p:par>
                                <p:cTn id="9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K. J. Erben - shrnutí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u="sng" dirty="0" smtClean="0">
                <a:solidFill>
                  <a:srgbClr val="0000CC"/>
                </a:solidFill>
              </a:rPr>
              <a:t>Kytice z pověstí národních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3845024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u="sng" dirty="0" smtClean="0"/>
              <a:t>Vodník</a:t>
            </a:r>
          </a:p>
          <a:p>
            <a:r>
              <a:rPr lang="cs-CZ" sz="4400" b="1" dirty="0" smtClean="0"/>
              <a:t>Vytvořte </a:t>
            </a:r>
            <a:r>
              <a:rPr lang="cs-CZ" sz="4400" b="1" dirty="0" smtClean="0">
                <a:solidFill>
                  <a:srgbClr val="FF0000"/>
                </a:solidFill>
              </a:rPr>
              <a:t>epanastrofu</a:t>
            </a:r>
            <a:r>
              <a:rPr lang="cs-CZ" sz="4400" b="1" dirty="0" smtClean="0"/>
              <a:t> ve verši:</a:t>
            </a:r>
          </a:p>
          <a:p>
            <a:endParaRPr lang="cs-CZ" sz="4400" b="1" dirty="0" smtClean="0"/>
          </a:p>
          <a:p>
            <a:r>
              <a:rPr lang="cs-CZ" sz="4400" b="1" dirty="0" smtClean="0">
                <a:solidFill>
                  <a:srgbClr val="006600"/>
                </a:solidFill>
              </a:rPr>
              <a:t>Ráno, raníčko panna vstala,</a:t>
            </a:r>
          </a:p>
          <a:p>
            <a:r>
              <a:rPr lang="cs-CZ" sz="4400" b="1" dirty="0">
                <a:solidFill>
                  <a:srgbClr val="006600"/>
                </a:solidFill>
              </a:rPr>
              <a:t>p</a:t>
            </a:r>
            <a:r>
              <a:rPr lang="cs-CZ" sz="4400" b="1" dirty="0" smtClean="0">
                <a:solidFill>
                  <a:srgbClr val="006600"/>
                </a:solidFill>
              </a:rPr>
              <a:t>rádlo si v uzel zavázala:</a:t>
            </a:r>
            <a:endParaRPr lang="cs-CZ" sz="4400" b="1" dirty="0">
              <a:solidFill>
                <a:srgbClr val="006600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51520" y="5013176"/>
            <a:ext cx="112315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 Ráno, raníčko panna </a:t>
            </a:r>
            <a:r>
              <a:rPr lang="cs-CZ" sz="4400" b="1" dirty="0" smtClean="0">
                <a:solidFill>
                  <a:srgbClr val="FF0000"/>
                </a:solidFill>
              </a:rPr>
              <a:t>vstala</a:t>
            </a:r>
            <a:r>
              <a:rPr lang="cs-CZ" sz="4400" b="1" dirty="0" smtClean="0"/>
              <a:t>,</a:t>
            </a:r>
          </a:p>
          <a:p>
            <a:r>
              <a:rPr lang="cs-CZ" sz="4400" b="1" dirty="0" smtClean="0">
                <a:solidFill>
                  <a:srgbClr val="FF0000"/>
                </a:solidFill>
              </a:rPr>
              <a:t> vstala</a:t>
            </a:r>
            <a:r>
              <a:rPr lang="cs-CZ" sz="4400" b="1" dirty="0" smtClean="0"/>
              <a:t> a prádlo si v uzel zavázala.</a:t>
            </a:r>
            <a:endParaRPr lang="cs-CZ" sz="4400" b="1" dirty="0"/>
          </a:p>
        </p:txBody>
      </p:sp>
      <p:pic>
        <p:nvPicPr>
          <p:cNvPr id="7" name="Picture 2" descr="C:\Users\Uživatel\AppData\Local\Microsoft\Windows\Temporary Internet Files\Content.IE5\99S023JD\MC90033816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81627">
            <a:off x="-1173" y="23726"/>
            <a:ext cx="1398038" cy="1540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94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K. J. Erben - shrnutí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u="sng" dirty="0" smtClean="0">
                <a:solidFill>
                  <a:srgbClr val="0000CC"/>
                </a:solidFill>
              </a:rPr>
              <a:t>Kytice z pověstí národních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3773016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u="sng" dirty="0" smtClean="0"/>
              <a:t>Vodník</a:t>
            </a:r>
          </a:p>
          <a:p>
            <a:r>
              <a:rPr lang="cs-CZ" sz="4400" b="1" dirty="0" smtClean="0"/>
              <a:t>Vytvořte </a:t>
            </a:r>
            <a:r>
              <a:rPr lang="cs-CZ" sz="4400" b="1" dirty="0" smtClean="0">
                <a:solidFill>
                  <a:srgbClr val="FF0000"/>
                </a:solidFill>
              </a:rPr>
              <a:t>epiforu</a:t>
            </a:r>
            <a:r>
              <a:rPr lang="cs-CZ" sz="4400" b="1" dirty="0" smtClean="0"/>
              <a:t> ve verši:</a:t>
            </a:r>
          </a:p>
          <a:p>
            <a:endParaRPr lang="cs-CZ" sz="4400" b="1" dirty="0" smtClean="0"/>
          </a:p>
          <a:p>
            <a:r>
              <a:rPr lang="cs-CZ" sz="4400" b="1" dirty="0" smtClean="0">
                <a:solidFill>
                  <a:srgbClr val="006600"/>
                </a:solidFill>
              </a:rPr>
              <a:t>Ach nechoď, nechoď na jezero,</a:t>
            </a:r>
          </a:p>
          <a:p>
            <a:r>
              <a:rPr lang="cs-CZ" sz="4400" b="1" dirty="0">
                <a:solidFill>
                  <a:srgbClr val="006600"/>
                </a:solidFill>
              </a:rPr>
              <a:t>z</a:t>
            </a:r>
            <a:r>
              <a:rPr lang="cs-CZ" sz="4400" b="1" dirty="0" smtClean="0">
                <a:solidFill>
                  <a:srgbClr val="006600"/>
                </a:solidFill>
              </a:rPr>
              <a:t>ůstaň dnes doma, moje dcero!</a:t>
            </a:r>
            <a:endParaRPr lang="cs-CZ" sz="4400" b="1" dirty="0">
              <a:solidFill>
                <a:srgbClr val="006600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07504" y="5250692"/>
            <a:ext cx="89289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Ach nechoď, nechoď na jezero, </a:t>
            </a:r>
            <a:r>
              <a:rPr lang="cs-CZ" sz="4400" b="1" dirty="0" smtClean="0">
                <a:solidFill>
                  <a:srgbClr val="FF0000"/>
                </a:solidFill>
              </a:rPr>
              <a:t>dcero</a:t>
            </a:r>
            <a:r>
              <a:rPr lang="cs-CZ" sz="4400" b="1" dirty="0" smtClean="0"/>
              <a:t>,</a:t>
            </a:r>
          </a:p>
          <a:p>
            <a:r>
              <a:rPr lang="cs-CZ" sz="4400" b="1" dirty="0"/>
              <a:t>z</a:t>
            </a:r>
            <a:r>
              <a:rPr lang="cs-CZ" sz="4400" b="1" dirty="0" smtClean="0"/>
              <a:t>ůstaň dnes doma, moje </a:t>
            </a:r>
            <a:r>
              <a:rPr lang="cs-CZ" sz="4400" b="1" dirty="0" smtClean="0">
                <a:solidFill>
                  <a:srgbClr val="FF0000"/>
                </a:solidFill>
              </a:rPr>
              <a:t>dcero</a:t>
            </a:r>
            <a:r>
              <a:rPr lang="cs-CZ" sz="4400" b="1" dirty="0" smtClean="0"/>
              <a:t>!</a:t>
            </a:r>
            <a:endParaRPr lang="cs-CZ" sz="4400" b="1" dirty="0"/>
          </a:p>
        </p:txBody>
      </p:sp>
      <p:pic>
        <p:nvPicPr>
          <p:cNvPr id="6" name="Picture 2" descr="C:\Users\Uživatel\AppData\Local\Microsoft\Windows\Temporary Internet Files\Content.IE5\99S023JD\MC90033816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81627">
            <a:off x="-58888" y="-100376"/>
            <a:ext cx="1502262" cy="165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0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K. J. Erben - shrnutí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u="sng" dirty="0" smtClean="0">
                <a:solidFill>
                  <a:srgbClr val="0000CC"/>
                </a:solidFill>
              </a:rPr>
              <a:t>Kytice z pověstí národních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  </a:t>
            </a:r>
            <a:r>
              <a:rPr lang="cs-CZ" sz="4400" b="1" u="sng" dirty="0" smtClean="0"/>
              <a:t>Vodník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cs-CZ" sz="3600" b="1" dirty="0" smtClean="0"/>
              <a:t>Hrdinové jsou trestáni za svá provinění proti mravním zásadám.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cs-CZ" sz="3600" b="1" dirty="0" smtClean="0"/>
              <a:t>Erbenovo zpracování se stalo podnětem k vytvoření děl různých žánrů, např. Z. Fibich – melodram Vodník; muzikál divadla Semafor -  Vodník ( text Jiří Suchý, hudba </a:t>
            </a:r>
            <a:r>
              <a:rPr lang="cs-CZ" sz="3600" b="1" dirty="0"/>
              <a:t>F</a:t>
            </a:r>
            <a:r>
              <a:rPr lang="cs-CZ" sz="3600" b="1" dirty="0" smtClean="0"/>
              <a:t>erdinand Havlík).</a:t>
            </a:r>
          </a:p>
          <a:p>
            <a:pPr marL="571500" indent="-571500">
              <a:buFont typeface="Wingdings" pitchFamily="2" charset="2"/>
              <a:buChar char="ü"/>
            </a:pPr>
            <a:r>
              <a:rPr lang="cs-CZ" sz="3600" b="1" dirty="0" smtClean="0"/>
              <a:t>Erbenova Kytice má i filmovou podobu.</a:t>
            </a:r>
          </a:p>
          <a:p>
            <a:endParaRPr lang="cs-CZ" sz="4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323850"/>
            <a:ext cx="2102098" cy="2096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07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>
              <a:solidFill>
                <a:prstClr val="black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23528" y="1268760"/>
            <a:ext cx="864096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400" dirty="0" smtClean="0"/>
          </a:p>
          <a:p>
            <a:r>
              <a:rPr lang="cs-CZ" sz="1400" smtClean="0"/>
              <a:t>VIEWEGHOVÁ</a:t>
            </a:r>
            <a:r>
              <a:rPr lang="cs-CZ" sz="1400" dirty="0"/>
              <a:t>, </a:t>
            </a:r>
            <a:r>
              <a:rPr lang="cs-CZ" sz="1400" dirty="0" err="1"/>
              <a:t>Thea</a:t>
            </a:r>
            <a:r>
              <a:rPr lang="cs-CZ" sz="1400" dirty="0"/>
              <a:t>. </a:t>
            </a:r>
            <a:r>
              <a:rPr lang="cs-CZ" sz="1400" i="1" dirty="0"/>
              <a:t>Čítanka pro 8. ročník ZŠ nebo tercie VG</a:t>
            </a:r>
            <a:r>
              <a:rPr lang="cs-CZ" sz="1400" dirty="0"/>
              <a:t>. Brno: Nová škola, s.r.o., 2009. ISBN 80-7289-110-3. </a:t>
            </a:r>
            <a:endParaRPr lang="cs-CZ" sz="1400" dirty="0" smtClean="0">
              <a:solidFill>
                <a:prstClr val="black"/>
              </a:solidFill>
            </a:endParaRPr>
          </a:p>
          <a:p>
            <a:endParaRPr lang="cs-CZ" sz="1400" dirty="0">
              <a:solidFill>
                <a:prstClr val="black"/>
              </a:solidFill>
            </a:endParaRPr>
          </a:p>
          <a:p>
            <a:endParaRPr lang="cs-CZ" sz="1200" dirty="0" smtClean="0">
              <a:solidFill>
                <a:prstClr val="black"/>
              </a:solidFill>
            </a:endParaRPr>
          </a:p>
          <a:p>
            <a:endParaRPr lang="cs-CZ" sz="1200" dirty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44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2493</TotalTime>
  <Words>451</Words>
  <Application>Microsoft Office PowerPoint</Application>
  <PresentationFormat>Předvádění na obrazovce (4:3)</PresentationFormat>
  <Paragraphs>89</Paragraphs>
  <Slides>8</Slides>
  <Notes>6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1_Motiv systému Office</vt:lpstr>
      <vt:lpstr>Balady – básnické figury č. 2</vt:lpstr>
      <vt:lpstr>Prezentace aplikace PowerPoint</vt:lpstr>
      <vt:lpstr>K. J. Erben  Kytice z pověstí národních</vt:lpstr>
      <vt:lpstr>K. J. Erben - řešení  Kytice z pověstí národních</vt:lpstr>
      <vt:lpstr>K. J. Erben - shrnutí  Kytice z pověstí národních</vt:lpstr>
      <vt:lpstr>K. J. Erben - shrnutí  Kytice z pověstí národních</vt:lpstr>
      <vt:lpstr>K. J. Erben - shrnutí  Kytice z pověstí národních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K.J.Erben - básnické figury č. 2</dc:title>
  <dc:creator>Uživatel</dc:creator>
  <cp:lastModifiedBy>Uživatel</cp:lastModifiedBy>
  <cp:revision>423</cp:revision>
  <dcterms:created xsi:type="dcterms:W3CDTF">2011-09-27T15:53:25Z</dcterms:created>
  <dcterms:modified xsi:type="dcterms:W3CDTF">2012-11-25T06:50:10Z</dcterms:modified>
</cp:coreProperties>
</file>